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86" r:id="rId6"/>
    <p:sldId id="299" r:id="rId7"/>
    <p:sldId id="300" r:id="rId8"/>
    <p:sldId id="304" r:id="rId9"/>
    <p:sldId id="306" r:id="rId10"/>
    <p:sldId id="307" r:id="rId11"/>
    <p:sldId id="303" r:id="rId12"/>
    <p:sldId id="301" r:id="rId13"/>
    <p:sldId id="302" r:id="rId14"/>
    <p:sldId id="294" r:id="rId15"/>
    <p:sldId id="305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14" y="11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9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인구 수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아파트 수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4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noProof="0"/>
              <a:t>Click to edit Master subtitle style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noProof="0"/>
              <a:t>Click to edit Master subtitle style</a:t>
            </a:r>
            <a:endParaRPr lang="en-US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noProof="0"/>
              <a:t>Click to edit Master title style</a:t>
            </a:r>
            <a:endParaRPr lang="en-US" noProof="0"/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noProof="0"/>
              <a:t>Click icon to add picture</a:t>
            </a:r>
            <a:endParaRPr lang="en-US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altLang="ko-K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1988820"/>
            <a:ext cx="6420331" cy="1709928"/>
          </a:xfrm>
        </p:spPr>
        <p:txBody>
          <a:bodyPr/>
          <a:lstStyle/>
          <a:p>
            <a:r>
              <a:rPr lang="en-US" dirty="0" err="1"/>
              <a:t>Aiffelthon</a:t>
            </a:r>
            <a:br>
              <a:rPr lang="en-US" dirty="0"/>
            </a:br>
            <a:r>
              <a:rPr lang="ko-KR" altLang="en-US" dirty="0"/>
              <a:t>진행계획 및 경과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593" y="3846436"/>
            <a:ext cx="4873752" cy="630936"/>
          </a:xfrm>
        </p:spPr>
        <p:txBody>
          <a:bodyPr/>
          <a:lstStyle/>
          <a:p>
            <a:r>
              <a:rPr lang="ko-KR" altLang="en-US" dirty="0"/>
              <a:t>우리 </a:t>
            </a:r>
            <a:r>
              <a:rPr lang="ko-KR" altLang="en-US" dirty="0" err="1"/>
              <a:t>쏘카</a:t>
            </a:r>
            <a:r>
              <a:rPr lang="ko-KR" altLang="en-US" dirty="0"/>
              <a:t> 타</a:t>
            </a:r>
            <a:r>
              <a:rPr lang="en-US" altLang="ko-KR" dirty="0"/>
              <a:t>, </a:t>
            </a:r>
            <a:r>
              <a:rPr lang="ko-KR" altLang="en-US" dirty="0"/>
              <a:t>멘토링 </a:t>
            </a:r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en-US" altLang="ko-KR" dirty="0"/>
              <a:t>(2023. 1. 20)</a:t>
            </a:r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신규 </a:t>
            </a:r>
            <a:r>
              <a:rPr lang="ko-KR" altLang="en-US" sz="6000" dirty="0" err="1"/>
              <a:t>쏘카존</a:t>
            </a:r>
            <a:r>
              <a:rPr lang="ko-KR" altLang="en-US" sz="6000" dirty="0"/>
              <a:t> 제안</a:t>
            </a:r>
            <a:r>
              <a:rPr lang="en-US" altLang="ko-KR" sz="6000" dirty="0"/>
              <a:t>(fol</a:t>
            </a:r>
            <a:r>
              <a:rPr lang="en-US" altLang="ko-KR" dirty="0"/>
              <a:t>ium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F1D3A6C-91D1-B295-8191-97BCAA073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730" y="1809750"/>
            <a:ext cx="3364334" cy="41608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284FD7-AFB3-68FB-C58F-F3278922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9750"/>
            <a:ext cx="3178336" cy="41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9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88" y="1118614"/>
            <a:ext cx="4959821" cy="1162762"/>
          </a:xfrm>
        </p:spPr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063691"/>
            <a:ext cx="4818888" cy="3439487"/>
          </a:xfrm>
        </p:spPr>
        <p:txBody>
          <a:bodyPr/>
          <a:lstStyle/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군집화 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(1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차 모델링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경기도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42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지역을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군집화한다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이때 사용된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feature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들은 인구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버스정류장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지하철역 수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대학교 수 등으로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이용과 관련된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feature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들이다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 예측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(2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차 모델링</a:t>
            </a:r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각 군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별로 수요예측을 수행한다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 예측에 사용하는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architecture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ARIMA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이를 통해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앞으로 수요가 증가할 것으로 예측되는 군이 어떤 군인지를 살펴본다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3. </a:t>
            </a:r>
            <a:r>
              <a:rPr lang="ko-KR" altLang="en-US" sz="15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쏘카존</a:t>
            </a:r>
            <a:r>
              <a:rPr lang="ko-KR" altLang="en-US" sz="15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신설 제안</a:t>
            </a:r>
            <a:endParaRPr lang="en-US" altLang="ko-KR" sz="15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수요가 증가할 것으로 예측되는 군들에 대하여 새로 신설할 </a:t>
            </a:r>
            <a:r>
              <a:rPr lang="ko-KR" altLang="en-US" sz="15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쏘카존의</a:t>
            </a:r>
            <a:r>
              <a:rPr lang="ko-KR" altLang="en-US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위치를 제안해본다</a:t>
            </a:r>
            <a:r>
              <a:rPr lang="en-US" altLang="ko-KR" sz="15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F18AD-3E74-9ABA-B1EB-D94CB9E3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BF687-676F-9BDD-D4B5-7DA34B67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이와 같이 프로젝트를 진행하고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혹시 앞으로도 이러한 방향으로 진행해도 괜찮을까요</a:t>
            </a:r>
            <a:r>
              <a:rPr lang="en-US" altLang="ko-KR" sz="1800" dirty="0"/>
              <a:t>? </a:t>
            </a:r>
          </a:p>
          <a:p>
            <a:r>
              <a:rPr lang="en-US" altLang="ko-KR" sz="1800" dirty="0"/>
              <a:t>“</a:t>
            </a:r>
            <a:r>
              <a:rPr lang="ko-KR" altLang="en-US" sz="1800" dirty="0"/>
              <a:t>상관관계 분석</a:t>
            </a:r>
            <a:r>
              <a:rPr lang="en-US" altLang="ko-KR" sz="1800" dirty="0"/>
              <a:t>”</a:t>
            </a:r>
            <a:r>
              <a:rPr lang="ko-KR" altLang="en-US" sz="1800" dirty="0"/>
              <a:t>에 대한 질문</a:t>
            </a:r>
            <a:endParaRPr lang="en-US" altLang="ko-KR" sz="1800" dirty="0"/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/>
              <a:t>인구</a:t>
            </a:r>
            <a:r>
              <a:rPr lang="en-US" altLang="ko-KR" sz="1400" dirty="0"/>
              <a:t>'</a:t>
            </a:r>
            <a:r>
              <a:rPr lang="ko-KR" altLang="en-US" sz="1400" dirty="0"/>
              <a:t>와 </a:t>
            </a:r>
            <a:r>
              <a:rPr lang="en-US" altLang="ko-KR" sz="1400" dirty="0"/>
              <a:t>'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', '</a:t>
            </a:r>
            <a:r>
              <a:rPr lang="ko-KR" altLang="en-US" sz="1400" dirty="0"/>
              <a:t>환승역 수</a:t>
            </a:r>
            <a:r>
              <a:rPr lang="en-US" altLang="ko-KR" sz="1400" dirty="0"/>
              <a:t>'</a:t>
            </a:r>
            <a:r>
              <a:rPr lang="ko-KR" altLang="en-US" sz="1400" dirty="0"/>
              <a:t>는</a:t>
            </a:r>
            <a:r>
              <a:rPr lang="en-US" altLang="ko-KR" sz="1400" dirty="0"/>
              <a:t> '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와 양의 상관관계를 보입니다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</a:t>
            </a:r>
            <a:r>
              <a:rPr lang="en-US" altLang="ko-KR" sz="1400" dirty="0"/>
              <a:t>"</a:t>
            </a:r>
            <a:r>
              <a:rPr lang="ko-KR" altLang="en-US" sz="1400" dirty="0"/>
              <a:t>인구</a:t>
            </a:r>
            <a:r>
              <a:rPr lang="en-US" altLang="ko-KR" sz="1400" dirty="0"/>
              <a:t>(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, </a:t>
            </a:r>
            <a:r>
              <a:rPr lang="ko-KR" altLang="en-US" sz="1400" dirty="0"/>
              <a:t>환승역 수</a:t>
            </a:r>
            <a:r>
              <a:rPr lang="en-US" altLang="ko-KR" sz="1400" dirty="0"/>
              <a:t>)</a:t>
            </a:r>
            <a:r>
              <a:rPr lang="ko-KR" altLang="en-US" sz="1400" dirty="0"/>
              <a:t>가 많을 수록 </a:t>
            </a:r>
            <a:r>
              <a:rPr lang="ko-KR" altLang="en-US" sz="1400" dirty="0" err="1"/>
              <a:t>쏘카를</a:t>
            </a:r>
            <a:r>
              <a:rPr lang="ko-KR" altLang="en-US" sz="1400" dirty="0"/>
              <a:t> 많이 이용한다</a:t>
            </a:r>
            <a:r>
              <a:rPr lang="en-US" altLang="ko-KR" sz="1400" dirty="0"/>
              <a:t>."</a:t>
            </a:r>
            <a:r>
              <a:rPr lang="ko-KR" altLang="en-US" sz="1400" dirty="0"/>
              <a:t>라고 결론지어도 괜찮을까요</a:t>
            </a:r>
            <a:r>
              <a:rPr lang="en-US" altLang="ko-KR" sz="1400" dirty="0"/>
              <a:t>?</a:t>
            </a:r>
          </a:p>
          <a:p>
            <a:pPr lvl="1"/>
            <a:r>
              <a:rPr lang="ko-KR" altLang="en-US" sz="1400" dirty="0"/>
              <a:t>그런데</a:t>
            </a:r>
            <a:r>
              <a:rPr lang="en-US" altLang="ko-KR" sz="1400" dirty="0"/>
              <a:t>, '</a:t>
            </a:r>
            <a:r>
              <a:rPr lang="ko-KR" altLang="en-US" sz="1400" dirty="0"/>
              <a:t>대학교 수</a:t>
            </a:r>
            <a:r>
              <a:rPr lang="en-US" altLang="ko-KR" sz="1400" dirty="0"/>
              <a:t>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 ’ </a:t>
            </a:r>
            <a:r>
              <a:rPr lang="ko-KR" altLang="en-US" sz="1400" dirty="0"/>
              <a:t>는 뚜렷한 상관관계가 나타나고 있지 않습니다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흔히 </a:t>
            </a:r>
            <a:r>
              <a:rPr lang="en-US" altLang="ko-KR" sz="1400" dirty="0"/>
              <a:t>"</a:t>
            </a:r>
            <a:r>
              <a:rPr lang="ko-KR" altLang="en-US" sz="1400" dirty="0"/>
              <a:t>대학가 근처에는 </a:t>
            </a:r>
            <a:r>
              <a:rPr lang="ko-KR" altLang="en-US" sz="1400" dirty="0" err="1"/>
              <a:t>쏘카가</a:t>
            </a:r>
            <a:r>
              <a:rPr lang="ko-KR" altLang="en-US" sz="1400" dirty="0"/>
              <a:t> 많이 이용된다</a:t>
            </a:r>
            <a:r>
              <a:rPr lang="en-US" altLang="ko-KR" sz="1400" dirty="0"/>
              <a:t>"</a:t>
            </a:r>
            <a:r>
              <a:rPr lang="ko-KR" altLang="en-US" sz="1400" dirty="0"/>
              <a:t>라는 생각을 할 수 있을 것 같은데</a:t>
            </a:r>
            <a:r>
              <a:rPr lang="en-US" altLang="ko-KR" sz="1400" dirty="0"/>
              <a:t>, </a:t>
            </a:r>
            <a:r>
              <a:rPr lang="ko-KR" altLang="en-US" sz="1400" dirty="0"/>
              <a:t>이 말은 틀린 걸까요</a:t>
            </a:r>
            <a:r>
              <a:rPr lang="en-US" altLang="ko-KR" sz="1400" dirty="0"/>
              <a:t>? </a:t>
            </a:r>
            <a:r>
              <a:rPr lang="ko-KR" altLang="en-US" sz="1400" dirty="0"/>
              <a:t>혹은 수집한 </a:t>
            </a:r>
            <a:r>
              <a:rPr lang="en-US" altLang="ko-KR" sz="1400" dirty="0"/>
              <a:t>'</a:t>
            </a:r>
            <a:r>
              <a:rPr lang="ko-KR" altLang="en-US" sz="1400" dirty="0"/>
              <a:t>대학교 수</a:t>
            </a:r>
            <a:r>
              <a:rPr lang="en-US" altLang="ko-KR" sz="1400" dirty="0"/>
              <a:t>'</a:t>
            </a:r>
            <a:r>
              <a:rPr lang="ko-KR" altLang="en-US" sz="1400" dirty="0"/>
              <a:t>의 데이터가 적절하지 않았을까요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 대비 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는 </a:t>
            </a:r>
            <a:r>
              <a:rPr lang="en-US" altLang="ko-KR" sz="1400" dirty="0"/>
              <a:t>'</a:t>
            </a:r>
            <a:r>
              <a:rPr lang="ko-KR" altLang="en-US" sz="1400" dirty="0"/>
              <a:t>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에서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</a:t>
            </a:r>
            <a:r>
              <a:rPr lang="en-US" altLang="ko-KR" sz="1400" dirty="0"/>
              <a:t>'</a:t>
            </a:r>
            <a:r>
              <a:rPr lang="ko-KR" altLang="en-US" sz="1400" dirty="0"/>
              <a:t>를 나눈 값입니다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이것은 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한 곳 당 </a:t>
            </a:r>
            <a:r>
              <a:rPr lang="en-US" altLang="ko-KR" sz="1400" dirty="0"/>
              <a:t>(11</a:t>
            </a:r>
            <a:r>
              <a:rPr lang="ko-KR" altLang="en-US" sz="1400" dirty="0"/>
              <a:t>개월동안</a:t>
            </a:r>
            <a:r>
              <a:rPr lang="en-US" altLang="ko-KR" sz="1400" dirty="0"/>
              <a:t>) </a:t>
            </a:r>
            <a:r>
              <a:rPr lang="ko-KR" altLang="en-US" sz="1400" dirty="0"/>
              <a:t>얼마나 많은 이용 횟수가 있었는지를 나타내는 지표입니다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 해당 지역의 </a:t>
            </a:r>
            <a:r>
              <a:rPr lang="ko-KR" altLang="en-US" sz="1400" dirty="0" err="1"/>
              <a:t>쏘카존들이</a:t>
            </a:r>
            <a:r>
              <a:rPr lang="ko-KR" altLang="en-US" sz="1400" dirty="0"/>
              <a:t> 얼마나 바쁘게 이용되고 있는지를 나타내는 지표라고 해석할 수 있을 것 같습니다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신설을 제안하는 데 있어서</a:t>
            </a:r>
            <a:r>
              <a:rPr lang="en-US" altLang="ko-KR" sz="1400" dirty="0"/>
              <a:t>, </a:t>
            </a:r>
            <a:r>
              <a:rPr lang="ko-KR" altLang="en-US" sz="1400" dirty="0"/>
              <a:t>이 지표를 고려하는 것이 유의미할까요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400" dirty="0"/>
              <a:t>'</a:t>
            </a:r>
            <a:r>
              <a:rPr lang="ko-KR" altLang="en-US" sz="1400" dirty="0"/>
              <a:t>인구</a:t>
            </a:r>
            <a:r>
              <a:rPr lang="en-US" altLang="ko-KR" sz="1400" dirty="0"/>
              <a:t>', '</a:t>
            </a:r>
            <a:r>
              <a:rPr lang="ko-KR" altLang="en-US" sz="1400" dirty="0"/>
              <a:t>아파트 수</a:t>
            </a:r>
            <a:r>
              <a:rPr lang="en-US" altLang="ko-KR" sz="1400" dirty="0"/>
              <a:t>' </a:t>
            </a:r>
            <a:r>
              <a:rPr lang="ko-KR" altLang="en-US" sz="1400" dirty="0"/>
              <a:t>등이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수 대비 이용 수</a:t>
            </a:r>
            <a:r>
              <a:rPr lang="en-US" altLang="ko-KR" sz="1400" dirty="0"/>
              <a:t>'</a:t>
            </a:r>
            <a:r>
              <a:rPr lang="ko-KR" altLang="en-US" sz="1400" dirty="0"/>
              <a:t>와 음의 상관관계를 보이고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이것을 어떻게 해석하면 괜찮을까요</a:t>
            </a:r>
            <a:r>
              <a:rPr lang="en-US" altLang="ko-KR" sz="1400" dirty="0"/>
              <a:t>?</a:t>
            </a:r>
          </a:p>
          <a:p>
            <a:r>
              <a:rPr lang="en-US" altLang="ko-KR" sz="1800" dirty="0"/>
              <a:t>action, product</a:t>
            </a:r>
          </a:p>
          <a:p>
            <a:pPr lvl="1"/>
            <a:r>
              <a:rPr lang="ko-KR" altLang="en-US" sz="1400" dirty="0"/>
              <a:t>지난 멘토링때 </a:t>
            </a:r>
            <a:r>
              <a:rPr lang="en-US" altLang="ko-KR" sz="1400" dirty="0"/>
              <a:t>action</a:t>
            </a:r>
            <a:r>
              <a:rPr lang="ko-KR" altLang="en-US" sz="1400" dirty="0"/>
              <a:t>이라든지 </a:t>
            </a:r>
            <a:r>
              <a:rPr lang="en-US" altLang="ko-KR" sz="1400" dirty="0"/>
              <a:t>product</a:t>
            </a:r>
            <a:r>
              <a:rPr lang="ko-KR" altLang="en-US" sz="1400" dirty="0"/>
              <a:t>라는 것에 대해 언급하셨는데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 프로젝트 방향이라면</a:t>
            </a:r>
            <a:r>
              <a:rPr lang="en-US" altLang="ko-KR" sz="1400" dirty="0"/>
              <a:t> </a:t>
            </a:r>
            <a:r>
              <a:rPr lang="ko-KR" altLang="en-US" sz="1400" dirty="0"/>
              <a:t>구체적으로 어떤 </a:t>
            </a:r>
            <a:r>
              <a:rPr lang="en-US" altLang="ko-KR" sz="1400" dirty="0"/>
              <a:t>action</a:t>
            </a:r>
            <a:r>
              <a:rPr lang="ko-KR" altLang="en-US" sz="1400" dirty="0"/>
              <a:t>을 취할 수 있고 또 어떤 </a:t>
            </a:r>
            <a:r>
              <a:rPr lang="en-US" altLang="ko-KR" sz="1400" dirty="0"/>
              <a:t>product</a:t>
            </a:r>
            <a:r>
              <a:rPr lang="ko-KR" altLang="en-US" sz="1400" dirty="0"/>
              <a:t>를 만들 수 있을지 궁금합니다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혹은</a:t>
            </a:r>
            <a:r>
              <a:rPr lang="en-US" altLang="ko-KR" sz="1400" dirty="0"/>
              <a:t>, </a:t>
            </a:r>
            <a:r>
              <a:rPr lang="ko-KR" altLang="en-US" sz="1400" dirty="0"/>
              <a:t>현재 저희가 목표로 하고 있는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쏘카존</a:t>
            </a:r>
            <a:r>
              <a:rPr lang="ko-KR" altLang="en-US" sz="1400" dirty="0"/>
              <a:t> 신설</a:t>
            </a:r>
            <a:r>
              <a:rPr lang="en-US" altLang="ko-KR" sz="1400" dirty="0"/>
              <a:t> </a:t>
            </a:r>
            <a:r>
              <a:rPr lang="ko-KR" altLang="en-US" sz="1400" dirty="0"/>
              <a:t>제안</a:t>
            </a:r>
            <a:r>
              <a:rPr lang="en-US" altLang="ko-KR" sz="1400" dirty="0"/>
              <a:t>’</a:t>
            </a:r>
            <a:r>
              <a:rPr lang="ko-KR" altLang="en-US" sz="1400" dirty="0"/>
              <a:t>이 하나의 </a:t>
            </a:r>
            <a:r>
              <a:rPr lang="en-US" altLang="ko-KR" sz="1400" dirty="0"/>
              <a:t>action/product</a:t>
            </a:r>
            <a:r>
              <a:rPr lang="ko-KR" altLang="en-US" sz="1400" dirty="0"/>
              <a:t>가 될 수 있는지 궁금합니다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ko-KR" altLang="en-US" sz="1800" dirty="0" err="1"/>
              <a:t>쏘카존을</a:t>
            </a:r>
            <a:r>
              <a:rPr lang="ko-KR" altLang="en-US" sz="1800" dirty="0"/>
              <a:t> 설치할 때 기점으로부터 몇 </a:t>
            </a:r>
            <a:r>
              <a:rPr lang="en-US" altLang="ko-KR" sz="1800" dirty="0"/>
              <a:t>m </a:t>
            </a:r>
            <a:r>
              <a:rPr lang="ko-KR" altLang="en-US" sz="1800" dirty="0"/>
              <a:t>반경을 </a:t>
            </a:r>
            <a:r>
              <a:rPr lang="ko-KR" altLang="en-US" sz="1800" dirty="0" err="1"/>
              <a:t>쏘카존</a:t>
            </a:r>
            <a:r>
              <a:rPr lang="ko-KR" altLang="en-US" sz="1800" dirty="0"/>
              <a:t> 구역으로 판단하고 있나요</a:t>
            </a:r>
            <a:r>
              <a:rPr lang="en-US" altLang="ko-KR" sz="1800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8A1A8-DA08-FCBF-F0CB-A52B31E0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8D1C0-0780-0829-5794-C20077B32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224C890-2603-2EF3-88AB-AA5858EC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1752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우리 </a:t>
            </a:r>
            <a:r>
              <a:rPr lang="ko-KR" altLang="en-US" dirty="0" err="1"/>
              <a:t>쏘카</a:t>
            </a:r>
            <a:r>
              <a:rPr lang="ko-KR" altLang="en-US" dirty="0"/>
              <a:t> 타</a:t>
            </a:r>
            <a:endParaRPr lang="en-US" altLang="ko-KR" dirty="0"/>
          </a:p>
          <a:p>
            <a:r>
              <a:rPr lang="en-US" altLang="ko-KR" dirty="0" err="1"/>
              <a:t>Aiffelthon</a:t>
            </a:r>
            <a:endParaRPr lang="en-US" altLang="ko-KR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순서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경기도</a:t>
            </a:r>
            <a:br>
              <a:rPr lang="en-US" altLang="ko-KR" dirty="0"/>
            </a:br>
            <a:r>
              <a:rPr lang="en-US" altLang="ko-KR" dirty="0"/>
              <a:t>42</a:t>
            </a:r>
            <a:r>
              <a:rPr lang="ko-KR" altLang="en-US" dirty="0"/>
              <a:t>개 지역 선정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상관관계 분석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모델링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군집화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16000" y="4319944"/>
            <a:ext cx="2187798" cy="630936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모델링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2101152" cy="630936"/>
          </a:xfrm>
        </p:spPr>
        <p:txBody>
          <a:bodyPr/>
          <a:lstStyle/>
          <a:p>
            <a:r>
              <a:rPr lang="ko-KR" altLang="en-US" dirty="0"/>
              <a:t>신규 </a:t>
            </a:r>
            <a:r>
              <a:rPr lang="ko-KR" altLang="en-US" dirty="0" err="1"/>
              <a:t>쏘카존</a:t>
            </a:r>
            <a:r>
              <a:rPr lang="ko-KR" altLang="en-US" dirty="0"/>
              <a:t> 제안</a:t>
            </a:r>
            <a:br>
              <a:rPr lang="en-US" altLang="ko-KR" dirty="0"/>
            </a:br>
            <a:r>
              <a:rPr lang="en-US" altLang="ko-KR" dirty="0"/>
              <a:t>(folium)</a:t>
            </a:r>
          </a:p>
          <a:p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487EAE3-7295-AC98-3BA2-5B8D1AD0E357}"/>
              </a:ext>
            </a:extLst>
          </p:cNvPr>
          <p:cNvSpPr/>
          <p:nvPr/>
        </p:nvSpPr>
        <p:spPr>
          <a:xfrm>
            <a:off x="5330952" y="5326410"/>
            <a:ext cx="3798697" cy="6926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거시적 분석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30C80A8-BC3D-7D00-E07C-B7F0CB141A10}"/>
              </a:ext>
            </a:extLst>
          </p:cNvPr>
          <p:cNvSpPr/>
          <p:nvPr/>
        </p:nvSpPr>
        <p:spPr>
          <a:xfrm>
            <a:off x="9628632" y="5256686"/>
            <a:ext cx="1860582" cy="6926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미시적 분석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경기도 </a:t>
            </a:r>
            <a:r>
              <a:rPr lang="en-US" altLang="ko-KR" sz="6000" dirty="0"/>
              <a:t>42</a:t>
            </a:r>
            <a:r>
              <a:rPr lang="ko-KR" altLang="en-US" sz="6000" dirty="0"/>
              <a:t>개 지역 선정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789C092-0369-114E-3153-385A8AE2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496" y="1809750"/>
            <a:ext cx="3150758" cy="4160838"/>
          </a:xfrm>
        </p:spPr>
      </p:pic>
    </p:spTree>
    <p:extLst>
      <p:ext uri="{BB962C8B-B14F-4D97-AF65-F5344CB8AC3E}">
        <p14:creationId xmlns:p14="http://schemas.microsoft.com/office/powerpoint/2010/main" val="175621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경기도 </a:t>
            </a:r>
            <a:r>
              <a:rPr lang="en-US" altLang="ko-KR" sz="6000" dirty="0"/>
              <a:t>42</a:t>
            </a:r>
            <a:r>
              <a:rPr lang="ko-KR" altLang="en-US" dirty="0"/>
              <a:t>개 지역 선정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3DAD10D6-1764-CEB8-BE82-D15AC2BF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188" y="1959159"/>
            <a:ext cx="11001375" cy="3862020"/>
          </a:xfrm>
        </p:spPr>
      </p:pic>
    </p:spTree>
    <p:extLst>
      <p:ext uri="{BB962C8B-B14F-4D97-AF65-F5344CB8AC3E}">
        <p14:creationId xmlns:p14="http://schemas.microsoft.com/office/powerpoint/2010/main" val="390887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EA501903-06EA-E313-DA9A-30C9891B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896" y="1809750"/>
            <a:ext cx="8893959" cy="4160838"/>
          </a:xfrm>
        </p:spPr>
      </p:pic>
    </p:spTree>
    <p:extLst>
      <p:ext uri="{BB962C8B-B14F-4D97-AF65-F5344CB8AC3E}">
        <p14:creationId xmlns:p14="http://schemas.microsoft.com/office/powerpoint/2010/main" val="400312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1A9E0A-9CDE-BE85-1503-CD20F381F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396" y="1809750"/>
            <a:ext cx="8892958" cy="4160838"/>
          </a:xfrm>
        </p:spPr>
      </p:pic>
    </p:spTree>
    <p:extLst>
      <p:ext uri="{BB962C8B-B14F-4D97-AF65-F5344CB8AC3E}">
        <p14:creationId xmlns:p14="http://schemas.microsoft.com/office/powerpoint/2010/main" val="274681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6000" dirty="0"/>
              <a:t>상관관계 분석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D3F68DA-6BC0-274C-00D2-3981C0DB4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895" y="1809750"/>
            <a:ext cx="8893960" cy="4160838"/>
          </a:xfrm>
        </p:spPr>
      </p:pic>
    </p:spTree>
    <p:extLst>
      <p:ext uri="{BB962C8B-B14F-4D97-AF65-F5344CB8AC3E}">
        <p14:creationId xmlns:p14="http://schemas.microsoft.com/office/powerpoint/2010/main" val="297796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1</a:t>
            </a:r>
            <a:r>
              <a:rPr lang="ko-KR" altLang="en-US" sz="6000" dirty="0"/>
              <a:t>차 모델링</a:t>
            </a:r>
            <a:r>
              <a:rPr lang="en-US" altLang="ko-KR" sz="6000" dirty="0"/>
              <a:t>(</a:t>
            </a:r>
            <a:r>
              <a:rPr lang="ko-KR" altLang="en-US" sz="6000" dirty="0"/>
              <a:t>군집화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C8A43B4-D801-7AD7-9DC2-2FC1CA732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487" y="1809750"/>
            <a:ext cx="4634857" cy="41608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62142F-6813-1CD4-8878-2E224B54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5132"/>
            <a:ext cx="5380148" cy="26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sz="6000" dirty="0"/>
              <a:t>차 모델링</a:t>
            </a:r>
            <a:r>
              <a:rPr lang="en-US" altLang="ko-KR" sz="6000" dirty="0"/>
              <a:t>(</a:t>
            </a:r>
            <a:r>
              <a:rPr lang="ko-KR" altLang="en-US" sz="6000" dirty="0"/>
              <a:t>수요예측</a:t>
            </a:r>
            <a:r>
              <a:rPr lang="en-US" altLang="ko-KR" sz="60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950FBEE-1DC1-8A42-B745-64A7BDB1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33" y="1984248"/>
            <a:ext cx="6137783" cy="30770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4C3B2-036F-E516-99FE-84C8A7A028CB}"/>
              </a:ext>
            </a:extLst>
          </p:cNvPr>
          <p:cNvSpPr txBox="1"/>
          <p:nvPr/>
        </p:nvSpPr>
        <p:spPr>
          <a:xfrm>
            <a:off x="6519672" y="1984248"/>
            <a:ext cx="5672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군집화를 통해 </a:t>
            </a:r>
            <a:r>
              <a:rPr lang="en-US" altLang="ko-KR" dirty="0"/>
              <a:t>A, B, C, D, E, F </a:t>
            </a:r>
            <a:r>
              <a:rPr lang="ko-KR" altLang="en-US" dirty="0"/>
              <a:t>군으로 나누었다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군</a:t>
            </a:r>
            <a:r>
              <a:rPr lang="en-US" altLang="ko-KR" dirty="0"/>
              <a:t>(</a:t>
            </a:r>
            <a:r>
              <a:rPr lang="ko-KR" altLang="en-US" dirty="0"/>
              <a:t>群</a:t>
            </a:r>
            <a:r>
              <a:rPr lang="en-US" altLang="ko-KR" dirty="0"/>
              <a:t>)</a:t>
            </a:r>
            <a:r>
              <a:rPr lang="ko-KR" altLang="en-US" dirty="0"/>
              <a:t>별로 수요예측을 진행한다</a:t>
            </a:r>
            <a:r>
              <a:rPr lang="en-US" altLang="ko-KR" dirty="0"/>
              <a:t>. </a:t>
            </a:r>
            <a:r>
              <a:rPr lang="ko-KR" altLang="en-US" dirty="0"/>
              <a:t>수요 예측에는 </a:t>
            </a:r>
            <a:r>
              <a:rPr lang="en-US" altLang="ko-KR" dirty="0"/>
              <a:t>ARIMA</a:t>
            </a:r>
            <a:r>
              <a:rPr lang="ko-KR" altLang="en-US" dirty="0"/>
              <a:t>와 </a:t>
            </a:r>
            <a:r>
              <a:rPr lang="en-US" altLang="ko-KR" dirty="0"/>
              <a:t>LSTM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 결과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군</a:t>
            </a:r>
            <a:r>
              <a:rPr lang="en-US" altLang="ko-KR" dirty="0"/>
              <a:t>, B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증가할 것으로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군</a:t>
            </a:r>
            <a:r>
              <a:rPr lang="en-US" altLang="ko-KR" dirty="0"/>
              <a:t>, D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감소할 것으로 예측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군</a:t>
            </a:r>
            <a:r>
              <a:rPr lang="en-US" altLang="ko-KR" dirty="0"/>
              <a:t>, F</a:t>
            </a:r>
            <a:r>
              <a:rPr lang="ko-KR" altLang="en-US" dirty="0"/>
              <a:t>군 </a:t>
            </a:r>
            <a:r>
              <a:rPr lang="en-US" altLang="ko-KR" dirty="0"/>
              <a:t>:</a:t>
            </a:r>
            <a:r>
              <a:rPr lang="ko-KR" altLang="en-US" dirty="0"/>
              <a:t> 수요가 일정할 것으로 예측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Task(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군</a:t>
            </a:r>
            <a:r>
              <a:rPr lang="en-US" altLang="ko-KR" dirty="0"/>
              <a:t>, B</a:t>
            </a:r>
            <a:r>
              <a:rPr lang="ko-KR" altLang="en-US" dirty="0"/>
              <a:t>군</a:t>
            </a:r>
            <a:r>
              <a:rPr lang="en-US" altLang="ko-KR" dirty="0"/>
              <a:t> : </a:t>
            </a:r>
            <a:r>
              <a:rPr lang="ko-KR" altLang="en-US" dirty="0" err="1"/>
              <a:t>쏘카존</a:t>
            </a:r>
            <a:r>
              <a:rPr lang="ko-KR" altLang="en-US" dirty="0"/>
              <a:t> 신설을 적극적으로</a:t>
            </a:r>
            <a:r>
              <a:rPr lang="en-US" altLang="ko-KR" dirty="0"/>
              <a:t> </a:t>
            </a:r>
            <a:r>
              <a:rPr lang="ko-KR" altLang="en-US" dirty="0"/>
              <a:t>검토한다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군</a:t>
            </a:r>
            <a:r>
              <a:rPr lang="en-US" altLang="ko-KR" dirty="0"/>
              <a:t>, D</a:t>
            </a:r>
            <a:r>
              <a:rPr lang="ko-KR" altLang="en-US" dirty="0"/>
              <a:t>군 </a:t>
            </a:r>
            <a:r>
              <a:rPr lang="en-US" altLang="ko-KR" dirty="0"/>
              <a:t>: </a:t>
            </a:r>
            <a:r>
              <a:rPr lang="ko-KR" altLang="en-US" dirty="0" err="1"/>
              <a:t>쏘카존을</a:t>
            </a:r>
            <a:r>
              <a:rPr lang="ko-KR" altLang="en-US" dirty="0"/>
              <a:t> 신설하지 않는다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군</a:t>
            </a:r>
            <a:r>
              <a:rPr lang="en-US" altLang="ko-KR" dirty="0"/>
              <a:t>, F</a:t>
            </a:r>
            <a:r>
              <a:rPr lang="ko-KR" altLang="en-US" dirty="0"/>
              <a:t>군 </a:t>
            </a:r>
            <a:r>
              <a:rPr lang="en-US" altLang="ko-KR" dirty="0"/>
              <a:t>: </a:t>
            </a:r>
            <a:r>
              <a:rPr lang="ko-KR" altLang="en-US" dirty="0"/>
              <a:t>기타 사항들을 고려하여 </a:t>
            </a:r>
            <a:r>
              <a:rPr lang="ko-KR" altLang="en-US" dirty="0" err="1"/>
              <a:t>쏘카존</a:t>
            </a:r>
            <a:r>
              <a:rPr lang="ko-KR" altLang="en-US" dirty="0"/>
              <a:t> 신설 여부를 결정한다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43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{5CC6EEE4-5FF5-4F3A-BBFB-56CFA51FB838}tf11429527_win32</Template>
  <TotalTime>95</TotalTime>
  <Words>659</Words>
  <Application>Microsoft Office PowerPoint</Application>
  <PresentationFormat>와이드스크린</PresentationFormat>
  <Paragraphs>97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HY중고딕</vt:lpstr>
      <vt:lpstr>Arial</vt:lpstr>
      <vt:lpstr>Calibri</vt:lpstr>
      <vt:lpstr>Century Gothic</vt:lpstr>
      <vt:lpstr>Karla</vt:lpstr>
      <vt:lpstr>Univers Condensed Light</vt:lpstr>
      <vt:lpstr>Office Theme</vt:lpstr>
      <vt:lpstr>Aiffelthon 진행계획 및 경과</vt:lpstr>
      <vt:lpstr>진행 순서</vt:lpstr>
      <vt:lpstr>경기도 42개 지역 선정</vt:lpstr>
      <vt:lpstr>경기도 42개 지역 선정</vt:lpstr>
      <vt:lpstr>상관관계 분석</vt:lpstr>
      <vt:lpstr>상관관계 분석</vt:lpstr>
      <vt:lpstr>상관관계 분석</vt:lpstr>
      <vt:lpstr>1차 모델링(군집화)</vt:lpstr>
      <vt:lpstr>2차 모델링(수요예측)</vt:lpstr>
      <vt:lpstr>신규 쏘카존 제안(folium)</vt:lpstr>
      <vt:lpstr>Summary </vt:lpstr>
      <vt:lpstr>질문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Aiffelthon 진행 경과</dc:title>
  <dc:creator>govindah08@gmail.com</dc:creator>
  <cp:lastModifiedBy>sjkim</cp:lastModifiedBy>
  <cp:revision>16</cp:revision>
  <dcterms:created xsi:type="dcterms:W3CDTF">2023-01-19T07:24:53Z</dcterms:created>
  <dcterms:modified xsi:type="dcterms:W3CDTF">2023-01-19T09:15:15Z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